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8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93" r:id="rId29"/>
    <p:sldId id="287" r:id="rId30"/>
    <p:sldId id="288" r:id="rId31"/>
    <p:sldId id="289" r:id="rId32"/>
    <p:sldId id="290" r:id="rId33"/>
    <p:sldId id="291" r:id="rId34"/>
    <p:sldId id="294" r:id="rId35"/>
    <p:sldId id="292" r:id="rId36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i Bryt" initials="OB" lastIdx="23" clrIdx="0">
    <p:extLst>
      <p:ext uri="{19B8F6BF-5375-455C-9EA6-DF929625EA0E}">
        <p15:presenceInfo xmlns:p15="http://schemas.microsoft.com/office/powerpoint/2012/main" userId="4ce97d83c91427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463"/>
    <a:srgbClr val="E8F4F8"/>
    <a:srgbClr val="D81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974" autoAdjust="0"/>
  </p:normalViewPr>
  <p:slideViewPr>
    <p:cSldViewPr snapToGrid="0" snapToObjects="1">
      <p:cViewPr>
        <p:scale>
          <a:sx n="125" d="100"/>
          <a:sy n="125" d="100"/>
        </p:scale>
        <p:origin x="49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25T10:51:35.655" idx="9">
    <p:pos x="10" y="10"/>
    <p:text>לא מוסבר מספיק על הארכיטקטורה המקורית וגם לא על זאת. אפילו אין תמונה של הארכיטקטורה.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25T11:29:31.414" idx="12">
    <p:pos x="10" y="10"/>
    <p:text>עדיף לא לרשום מונח שרק מעטים מכירים אלא לרשום משהו פחות נכון אבל יותר מוכר. במקרה הזה, שוויון היסטוגרמה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89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9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37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58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1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67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3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5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2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30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6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B8B2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7886700" y="964109"/>
            <a:ext cx="762000" cy="57150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16767" y="1040309"/>
            <a:ext cx="4031933" cy="1287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4620"/>
              </a:lnSpc>
              <a:spcAft>
                <a:spcPts val="1500"/>
              </a:spcAft>
              <a:buNone/>
            </a:pPr>
            <a:r>
              <a:rPr lang="en-US" sz="420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זיהוי דלקת חניכיים</a:t>
            </a:r>
            <a:endParaRPr lang="en-US" sz="4200" dirty="0"/>
          </a:p>
          <a:p>
            <a:pPr marL="0" indent="0" algn="r" rtl="1">
              <a:lnSpc>
                <a:spcPts val="4620"/>
              </a:lnSpc>
              <a:spcAft>
                <a:spcPts val="1500"/>
              </a:spcAft>
              <a:buNone/>
            </a:pPr>
            <a:r>
              <a:rPr lang="en-US" sz="420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בעזרת רשת נוירונים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623316" y="2556570"/>
            <a:ext cx="804443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3E92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Machine Learning Research Project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81050" y="2948880"/>
            <a:ext cx="7886700" cy="1287661"/>
          </a:xfrm>
          <a:prstGeom prst="roundRect">
            <a:avLst>
              <a:gd name="adj" fmla="val 2959"/>
            </a:avLst>
          </a:prstGeom>
          <a:solidFill>
            <a:srgbClr val="FFFFFF">
              <a:alpha val="8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8648700" y="2948880"/>
            <a:ext cx="0" cy="1287661"/>
          </a:xfrm>
          <a:prstGeom prst="line">
            <a:avLst/>
          </a:prstGeom>
          <a:noFill/>
          <a:ln w="38100">
            <a:solidFill>
              <a:srgbClr val="FB8B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61822" y="3070740"/>
            <a:ext cx="7539228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lnSpc>
                <a:spcPts val="1890"/>
              </a:lnSpc>
              <a:spcAft>
                <a:spcPts val="900"/>
              </a:spcAft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</a:t>
            </a:r>
            <a:r>
              <a:rPr lang="he-IL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דניאל אליהו יהושוע ,</a:t>
            </a:r>
            <a:r>
              <a:rPr lang="en-US" sz="135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אמיר</a:t>
            </a: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עזרא</a:t>
            </a: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סורני</a:t>
            </a:r>
            <a:r>
              <a:rPr lang="he-IL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23722" y="3413402"/>
            <a:ext cx="75392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בהנחיית: 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אורי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בריט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שמעון ברבי</a:t>
            </a:r>
            <a:endParaRPr lang="en-US" sz="1125" dirty="0"/>
          </a:p>
        </p:txBody>
      </p:sp>
      <p:sp>
        <p:nvSpPr>
          <p:cNvPr id="10" name="Text 8"/>
          <p:cNvSpPr/>
          <p:nvPr/>
        </p:nvSpPr>
        <p:spPr>
          <a:xfrm>
            <a:off x="823722" y="3653552"/>
            <a:ext cx="75392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הטכניון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מכון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טכנולוגי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לישראל</a:t>
            </a:r>
            <a:endParaRPr lang="en-US" sz="1125" dirty="0">
              <a:solidFill>
                <a:srgbClr val="FFFFFF">
                  <a:alpha val="75000"/>
                </a:srgbClr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r" rtl="1">
              <a:lnSpc>
                <a:spcPts val="1575"/>
              </a:lnSpc>
              <a:buNone/>
            </a:pP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cs typeface="Arial" pitchFamily="34" charset="-120"/>
              </a:rPr>
              <a:t>29.12.25</a:t>
            </a:r>
          </a:p>
          <a:p>
            <a:pPr marL="0" indent="0" algn="r" rtl="1">
              <a:lnSpc>
                <a:spcPts val="1575"/>
              </a:lnSpc>
              <a:buNone/>
            </a:pPr>
            <a:endParaRPr lang="en-US" sz="1125" dirty="0"/>
          </a:p>
        </p:txBody>
      </p:sp>
      <p:pic>
        <p:nvPicPr>
          <p:cNvPr id="17" name="תמונה 16" descr="תמונה שמכילה צילום מסך, גופן, קו, גרפיק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D647D30-5348-B688-832C-E9D2417D3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74" y="149103"/>
            <a:ext cx="4155163" cy="6314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EEAF9D-399E-3D53-BB58-48BA03374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20" b="89844" l="8142" r="91858">
                        <a14:foregroundMark x1="43186" y1="7617" x2="43186" y2="7617"/>
                        <a14:foregroundMark x1="62832" y1="37988" x2="62832" y2="37988"/>
                        <a14:foregroundMark x1="92212" y1="50879" x2="92212" y2="50879"/>
                        <a14:foregroundMark x1="80177" y1="58789" x2="80177" y2="58789"/>
                        <a14:foregroundMark x1="75752" y1="55469" x2="75752" y2="55469"/>
                        <a14:foregroundMark x1="53097" y1="58398" x2="53097" y2="58398"/>
                        <a14:foregroundMark x1="38761" y1="58398" x2="38761" y2="58398"/>
                        <a14:foregroundMark x1="26726" y1="50879" x2="26726" y2="50879"/>
                        <a14:foregroundMark x1="18407" y1="53027" x2="18407" y2="53027"/>
                        <a14:foregroundMark x1="9381" y1="53809" x2="9381" y2="53809"/>
                        <a14:foregroundMark x1="86903" y1="70215" x2="86903" y2="70215"/>
                        <a14:foregroundMark x1="82301" y1="70703" x2="82301" y2="70703"/>
                        <a14:foregroundMark x1="72389" y1="71289" x2="72389" y2="71289"/>
                        <a14:foregroundMark x1="69204" y1="71484" x2="69204" y2="71484"/>
                        <a14:foregroundMark x1="59823" y1="71094" x2="59823" y2="71094"/>
                        <a14:foregroundMark x1="49735" y1="71680" x2="49735" y2="71680"/>
                        <a14:foregroundMark x1="41416" y1="71289" x2="41416" y2="71289"/>
                        <a14:foregroundMark x1="35221" y1="71289" x2="35221" y2="71289"/>
                        <a14:foregroundMark x1="29381" y1="71289" x2="29381" y2="71289"/>
                        <a14:foregroundMark x1="21947" y1="72070" x2="21947" y2="72070"/>
                        <a14:foregroundMark x1="16637" y1="72070" x2="16637" y2="72070"/>
                        <a14:foregroundMark x1="8142" y1="70605" x2="8142" y2="70605"/>
                        <a14:foregroundMark x1="30619" y1="82324" x2="30619" y2="82324"/>
                        <a14:foregroundMark x1="38584" y1="83594" x2="38584" y2="83594"/>
                        <a14:foregroundMark x1="50442" y1="83398" x2="50442" y2="83398"/>
                        <a14:foregroundMark x1="58407" y1="83691" x2="58407" y2="83691"/>
                        <a14:foregroundMark x1="67965" y1="82617" x2="67965" y2="82617"/>
                        <a14:foregroundMark x1="71858" y1="81348" x2="71858" y2="813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409" y="1040309"/>
            <a:ext cx="993546" cy="18006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1343" y="0"/>
            <a:ext cx="512202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מאגר הנתונים (Dataset)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82192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91668" y="1753642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 מודל שיניים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91668" y="1997422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497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403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94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02247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91668" y="2673697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 מודל דלקת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391668" y="2917478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lnSpc>
                <a:spcPts val="1575"/>
              </a:lnSpc>
            </a:pP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429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(338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91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422303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422303"/>
            <a:ext cx="0" cy="786705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593753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 חיצונית (Blind Test)</a:t>
            </a:r>
            <a:endParaRPr lang="en-US" sz="1050" dirty="0">
              <a:solidFill>
                <a:srgbClr val="0A2463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430530" y="3837533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100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חדשות לחלוטין מצוות הרופאים לאימות קליני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5155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ארכיטקטורת U-Net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7430" y="1652588"/>
            <a:ext cx="4945570" cy="876151"/>
          </a:xfrm>
          <a:prstGeom prst="roundRect">
            <a:avLst>
              <a:gd name="adj" fmla="val 8697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862138"/>
            <a:ext cx="812215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הרשת </a:t>
            </a:r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הקלאסית</a:t>
            </a: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לסגמנטציה</a:t>
            </a:r>
            <a:r>
              <a:rPr lang="he-IL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של מידע</a:t>
            </a: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רפואי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31292" y="2132558"/>
            <a:ext cx="812215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Bef>
                <a:spcPts val="450"/>
              </a:spcBef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0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Ronneberger</a:t>
            </a: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et al., 2015)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817430" y="2700189"/>
            <a:ext cx="4945570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31292" y="2909739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בנויה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מקודד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(Encoder)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מפענח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(Decoder)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381000" y="3505051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04813" y="3505051"/>
            <a:ext cx="0" cy="63341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79870" y="3714601"/>
            <a:ext cx="8073581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יעילה מאוד בזיהוי גבולות בתמונות רפואיות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3CA64AA-9D2F-DEA6-C97E-AFDEF1A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09" y="39813"/>
            <a:ext cx="1482474" cy="148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E6B3BBF8-612A-18D5-93B1-20D93BEC3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38449"/>
            <a:ext cx="3386138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92776" y="-5443"/>
            <a:ext cx="663568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הארכיטקטורה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הנבחרת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U-Net++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484536" y="1600200"/>
            <a:ext cx="4278464" cy="838051"/>
          </a:xfrm>
          <a:prstGeom prst="roundRect">
            <a:avLst>
              <a:gd name="adj" fmla="val 9093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790700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גרסה משודרגת של U-Net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11480" y="2061121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Bef>
                <a:spcPts val="450"/>
              </a:spcBef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(Zhou et al., 2018)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81000" y="2590651"/>
            <a:ext cx="8382000" cy="852488"/>
          </a:xfrm>
          <a:prstGeom prst="roundRect">
            <a:avLst>
              <a:gd name="adj" fmla="val 893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4813" y="2590651"/>
            <a:ext cx="0" cy="852487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60058" y="2781151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החידוש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460058" y="303832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הוספת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שלבים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(Nested Layers)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שלב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Encoding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לשלב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Decoding</a:t>
            </a:r>
            <a:endParaRPr lang="en-US" sz="1125" dirty="0"/>
          </a:p>
        </p:txBody>
      </p:sp>
      <p:sp>
        <p:nvSpPr>
          <p:cNvPr id="10" name="Text 8"/>
          <p:cNvSpPr/>
          <p:nvPr/>
        </p:nvSpPr>
        <p:spPr>
          <a:xfrm>
            <a:off x="404812" y="3595539"/>
            <a:ext cx="8358187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11480" y="3786039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כל שלב כולל קונבולוציה, נורמליזציה ואקטיבציה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4" name="תמונה 13" descr="תמונה שמכילה עיגול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BF66FF9-54B9-B659-BCE5-3073154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39" y="816662"/>
            <a:ext cx="3882640" cy="18248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7686" y="0"/>
            <a:ext cx="561302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מדוע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בחרנו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ב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–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U-Net++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?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4813" y="1850231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60058" y="2040731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מספקת תוצאה מדויקת יותר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לעומת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U-Net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המקורית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4813" y="2597944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60058" y="2788444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מצליחה לתת ביצועים עדיפים בתמונות רועשות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4813" y="3345656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60058" y="353615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מתמודדת טוב יותר עם הבדלים קטנים בין פיקסלים חיוביים לשליליים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8483" y="0"/>
            <a:ext cx="579618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סקירה כללית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ה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Pipeline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11480" y="2248867"/>
            <a:ext cx="8382000" cy="645765"/>
          </a:xfrm>
          <a:prstGeom prst="roundRect">
            <a:avLst>
              <a:gd name="adj" fmla="val 11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1772" y="2458417"/>
            <a:ext cx="8122158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85"/>
              </a:lnSpc>
              <a:buNone/>
            </a:pPr>
            <a:r>
              <a:rPr lang="en-US" sz="12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פועל בארבעה שלבים עוקבים</a:t>
            </a:r>
            <a:endParaRPr lang="en-US" sz="1275" dirty="0"/>
          </a:p>
        </p:txBody>
      </p:sp>
      <p:sp>
        <p:nvSpPr>
          <p:cNvPr id="5" name="Text 3"/>
          <p:cNvSpPr/>
          <p:nvPr/>
        </p:nvSpPr>
        <p:spPr>
          <a:xfrm>
            <a:off x="411480" y="3047032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41960" y="3237532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כל שלב משמש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כעיבוד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מקדים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(Pre-processing)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לשלב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הבא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11480" y="3794744"/>
            <a:ext cx="8382000" cy="865733"/>
          </a:xfrm>
          <a:prstGeom prst="roundRect">
            <a:avLst>
              <a:gd name="adj" fmla="val 880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35293" y="3794744"/>
            <a:ext cx="0" cy="86573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90538" y="3985244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המטרה</a:t>
            </a:r>
            <a:endParaRPr lang="en-US" sz="1200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90538" y="4255665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לבודד ולהתמקד ברקמת החניכיים בלבד לפני אבחון המחלה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F11D68B-C5C8-7373-3645-2CAF3A830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26" y="838200"/>
            <a:ext cx="4937488" cy="127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3190" y="-21606"/>
            <a:ext cx="564549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 1: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Pre-Processing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10686" y="1549747"/>
            <a:ext cx="3052313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91668" y="1721197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הנתונים סומנו במקור בפורמט YOLO/Roboflow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6150634" y="2240310"/>
            <a:ext cx="2612366" cy="1310580"/>
          </a:xfrm>
          <a:prstGeom prst="roundRect">
            <a:avLst>
              <a:gd name="adj" fmla="val 5814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91668" y="2411760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המרה </a:t>
            </a:r>
            <a:r>
              <a:rPr lang="en-US" sz="1050" b="1" dirty="0" err="1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לפורמט</a:t>
            </a: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מפה בינארית (</a:t>
            </a:r>
            <a:r>
              <a:rPr lang="en-US" sz="1050" b="1" dirty="0" err="1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BitMap</a:t>
            </a:r>
            <a:r>
              <a:rPr lang="he-IL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52450" y="2655540"/>
            <a:ext cx="8039100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פיקסלים רלוונטיים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(לבן=רלוונטי)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רקע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שחור (לא רלוונטי)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710686" y="3684240"/>
            <a:ext cx="3052313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00050" y="3684240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30530" y="3855690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המסכה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משמשת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כ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"אמת מוחלטת" לתהליך האימון.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B183E-0B23-5EB8-5135-7EA78D0F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2" y="1318022"/>
            <a:ext cx="4725794" cy="26750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9384" y="0"/>
            <a:ext cx="4127862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Augmentations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419" y="1455561"/>
            <a:ext cx="8495581" cy="594271"/>
          </a:xfrm>
          <a:prstGeom prst="roundRect">
            <a:avLst>
              <a:gd name="adj" fmla="val 1282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646061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מטרה: הגדלת גודל מערך האימון ושיפור הכללה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07500" y="2387798"/>
            <a:ext cx="3255499" cy="1762125"/>
          </a:xfrm>
          <a:prstGeom prst="roundRect">
            <a:avLst>
              <a:gd name="adj" fmla="val 4324"/>
            </a:avLst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540875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טכניקות שהופעלו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571500" y="2854523"/>
            <a:ext cx="8001000" cy="1104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היפוך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צידי (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Horizontal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שינוי רוויה (Saturation)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he-IL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שיוויון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היסטוגרמה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1FF41E-C968-83E0-C91A-ADC77C1F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13" y="2288977"/>
            <a:ext cx="4755236" cy="25958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9137" y="0"/>
            <a:ext cx="2886891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חיתוך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ל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טלאים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908430" y="1831181"/>
            <a:ext cx="385457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216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המקור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גדולות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מאוד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אך הרשת דורשת קלט בגודל קבוע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934974" y="2578894"/>
            <a:ext cx="2828026" cy="1381125"/>
          </a:xfrm>
          <a:prstGeom prst="roundRect">
            <a:avLst>
              <a:gd name="adj" fmla="val 5517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037862" y="2578894"/>
            <a:ext cx="0" cy="1381125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60058" y="2769394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בוצע </a:t>
            </a:r>
            <a:r>
              <a:rPr lang="en-US" sz="1125" b="1" dirty="0" err="1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חיתוך</a:t>
            </a: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</a:t>
            </a:r>
            <a:r>
              <a:rPr lang="he-IL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טלאים</a:t>
            </a: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בגדלים ספציפיים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619125" y="3045619"/>
            <a:ext cx="7953375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שיני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ם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512×512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דלקת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256×256</a:t>
            </a:r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42BF8-2BCA-EE37-56CF-FAF82672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5" y="1885050"/>
            <a:ext cx="4251960" cy="23211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7663" y="0"/>
            <a:ext cx="6524896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 2: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Teeth Segmentation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917721" y="1682651"/>
            <a:ext cx="2845278" cy="800993"/>
          </a:xfrm>
          <a:prstGeom prst="roundRect">
            <a:avLst>
              <a:gd name="adj" fmla="val 9513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994640" y="1682650"/>
            <a:ext cx="0" cy="80099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1854101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אתגר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30530" y="20978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 ושאר חלקי הפה בעלי גוון אדום דומה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322508" y="2616994"/>
            <a:ext cx="3440492" cy="800993"/>
          </a:xfrm>
          <a:prstGeom prst="roundRect">
            <a:avLst>
              <a:gd name="adj" fmla="val 9513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400256" y="2616993"/>
            <a:ext cx="0" cy="80099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30530" y="278844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הפתרון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30530" y="303222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שימוש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בשיניים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כ"עוגן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"(Anchor)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גילוי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מיקום החניכיים</a:t>
            </a:r>
            <a:endParaRPr lang="en-US" sz="1125" dirty="0"/>
          </a:p>
        </p:txBody>
      </p:sp>
      <p:sp>
        <p:nvSpPr>
          <p:cNvPr id="11" name="Text 9"/>
          <p:cNvSpPr/>
          <p:nvPr/>
        </p:nvSpPr>
        <p:spPr>
          <a:xfrm>
            <a:off x="5400256" y="3551337"/>
            <a:ext cx="3362744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91668" y="3722787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רקמת החניכיים המודלקת לרוב מתקבצת סביב השיניים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CC403E-1D3A-C584-5D9E-4C7F7FCF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56" y="2821177"/>
            <a:ext cx="2361926" cy="15746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0FB2E8-47A1-0BA5-905D-C1F224F4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556" y="1042377"/>
            <a:ext cx="2361925" cy="15746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9502" y="0"/>
            <a:ext cx="680896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אימון בשיטת הטלאים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3118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216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שימוש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U-Net++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להפרדה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ברמת הפיקסל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78894"/>
            <a:ext cx="8382000" cy="1381125"/>
          </a:xfrm>
          <a:prstGeom prst="roundRect">
            <a:avLst>
              <a:gd name="adj" fmla="val 5517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4813" y="2578894"/>
            <a:ext cx="0" cy="1381125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60058" y="2769394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מדוע</a:t>
            </a:r>
            <a:r>
              <a:rPr lang="en-US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חיתוך</a:t>
            </a:r>
            <a:r>
              <a:rPr lang="he-IL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לטלאים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ולא</a:t>
            </a:r>
            <a:r>
              <a:rPr lang="en-US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הקטנה</a:t>
            </a:r>
            <a:r>
              <a:rPr lang="he-IL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?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619125" y="3045619"/>
            <a:ext cx="7953375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שמירה על הרזולוציה הגבוהה של הפרטים הקליניים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עמידה בדרישת הרשת לקלט שהוא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חזקה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(512×512)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 rtl="1">
              <a:lnSpc>
                <a:spcPts val="3150"/>
              </a:lnSpc>
              <a:buNone/>
            </a:pPr>
            <a:r>
              <a:rPr lang="en-US" sz="3150" b="1" dirty="0" err="1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הבעיה</a:t>
            </a:r>
            <a:r>
              <a:rPr lang="he-IL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he-IL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150" b="1" dirty="0" err="1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דלקת</a:t>
            </a: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חניכיים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685800" y="1727150"/>
            <a:ext cx="1310283" cy="2765524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14375" y="1727150"/>
            <a:ext cx="0" cy="2765524"/>
          </a:xfrm>
          <a:prstGeom prst="line">
            <a:avLst/>
          </a:prstGeom>
          <a:noFill/>
          <a:ln w="57150">
            <a:solidFill>
              <a:srgbClr val="3E92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95255" y="1993850"/>
            <a:ext cx="73412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הגדרה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85218" y="2280702"/>
            <a:ext cx="1234082" cy="2400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20"/>
              </a:lnSpc>
              <a:buNone/>
            </a:pPr>
            <a:r>
              <a:rPr lang="he-IL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תגובה דלקתית של רקמת החניכיים, הנגרמת לרוב כתוצאה מהצטברות רובד חיידקים (פלאק) על השיניים ובקו החניכיים.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2186583" y="1727150"/>
            <a:ext cx="1309092" cy="2765524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2215158" y="1727150"/>
            <a:ext cx="0" cy="2765524"/>
          </a:xfrm>
          <a:prstGeom prst="line">
            <a:avLst/>
          </a:prstGeom>
          <a:noFill/>
          <a:ln w="57150">
            <a:solidFill>
              <a:srgbClr val="3E92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496062" y="1993850"/>
            <a:ext cx="73291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שכיחות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2567738" y="2447180"/>
            <a:ext cx="823316" cy="1770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20"/>
              </a:lnSpc>
              <a:buNone/>
            </a:pPr>
            <a:r>
              <a:rPr lang="he-IL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כ-80%-90% מהאוכלוסייה יסבלו ממנה בשלב כלשהו בחייהם.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3686175" y="1727150"/>
            <a:ext cx="5076825" cy="2765524"/>
          </a:xfrm>
          <a:prstGeom prst="rect">
            <a:avLst/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3862007" y="1955750"/>
            <a:ext cx="4634294" cy="2278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he-IL" sz="11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השלב הקל 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Gingivitis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: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דלקת שטחית והפיכה הניתנת לריפוי מלא.</a:t>
            </a:r>
          </a:p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endParaRPr lang="he-IL" sz="1125" dirty="0">
              <a:solidFill>
                <a:srgbClr val="FFFFFF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he-IL" sz="11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השלב הכרוני 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Periodontitis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): מחלה מתקדמת הפוגעת ברקמות התומכות בשן:</a:t>
            </a:r>
          </a:p>
          <a:p>
            <a:pPr marL="171450" indent="-171450" algn="r" rtl="1">
              <a:lnSpc>
                <a:spcPts val="1575"/>
              </a:lnSpc>
              <a:buFont typeface="Wingdings" panose="05000000000000000000" pitchFamily="2" charset="2"/>
              <a:buChar char="q"/>
            </a:pP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גורמת לנזק עמוק ובלתי הפיך לעצם הלסת.</a:t>
            </a:r>
          </a:p>
          <a:p>
            <a:pPr marL="171450" indent="-171450" algn="r" rtl="1">
              <a:lnSpc>
                <a:spcPts val="1575"/>
              </a:lnSpc>
              <a:buFont typeface="Wingdings" panose="05000000000000000000" pitchFamily="2" charset="2"/>
              <a:buChar char="q"/>
            </a:pP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עלולה להוביל לניידות ואובדן שיניים.</a:t>
            </a:r>
          </a:p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endParaRPr lang="he-IL" sz="1125" dirty="0">
              <a:solidFill>
                <a:srgbClr val="FFFFFF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</p:txBody>
      </p:sp>
      <p:pic>
        <p:nvPicPr>
          <p:cNvPr id="5122" name="Picture 2" descr="Gingivitis - Periodontal Disease - CarsonDDS.com">
            <a:extLst>
              <a:ext uri="{FF2B5EF4-FFF2-40B4-BE49-F238E27FC236}">
                <a16:creationId xmlns:a16="http://schemas.microsoft.com/office/drawing/2014/main" id="{F7A26B9D-9CF4-27C7-1E06-477E6CA6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033" y="3003366"/>
            <a:ext cx="2306554" cy="129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4785" y="0"/>
            <a:ext cx="4896612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מגבלות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חישוביות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926350" y="1712119"/>
            <a:ext cx="283665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036853" y="1712119"/>
            <a:ext cx="0" cy="5953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0342" y="1902619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גדולות מדי גורמות לזמן אימון ממושך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104784" y="2459831"/>
            <a:ext cx="4658215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212926" y="2459832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50342" y="2650331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פגיעה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בהכללה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המודל עלול להתמקד בפרטים מקומיים במקום בתכונות רחבות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6090249" y="3207544"/>
            <a:ext cx="2672750" cy="871538"/>
          </a:xfrm>
          <a:prstGeom prst="roundRect">
            <a:avLst>
              <a:gd name="adj" fmla="val 8743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6227643" y="3207544"/>
            <a:ext cx="0" cy="871538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60058" y="3398044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שיטת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טלאים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פתרה בעיות אלו</a:t>
            </a:r>
            <a:endParaRPr lang="en-US" sz="1125" dirty="0">
              <a:solidFill>
                <a:srgbClr val="0A2463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460058" y="3688556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Bef>
                <a:spcPts val="600"/>
              </a:spcBef>
              <a:buNone/>
            </a:pPr>
            <a:r>
              <a:rPr lang="en-US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אומן </a:t>
            </a:r>
            <a:r>
              <a:rPr lang="en-US" sz="1125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לבסוף</a:t>
            </a:r>
            <a:r>
              <a:rPr lang="en-US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למשך</a:t>
            </a:r>
            <a:r>
              <a:rPr lang="he-IL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</a:t>
            </a:r>
            <a:r>
              <a:rPr lang="he-IL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אפוקים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9C0ED-5B67-7597-B8E1-E55567D3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8" y="3207544"/>
            <a:ext cx="5005233" cy="16329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33103" y="0"/>
            <a:ext cx="626720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Gingival Retrieval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804116" y="1728341"/>
            <a:ext cx="3958883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1884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שיטה היוריסטית המבוססת על תוצאות מודל השיניים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804116" y="2476054"/>
            <a:ext cx="3958884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6655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הגדרה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11480" y="291033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רכיב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=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פיקסלים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לבנים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שכנים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באותו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גובה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4804116" y="3467546"/>
            <a:ext cx="3958884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450342" y="365804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סינון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רעשים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התעלמות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מרכיבים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הקטנים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אחוז אחד מהתמונה.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D24BB-98CE-3953-5C35-74126FFD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472" y="1188857"/>
            <a:ext cx="2468365" cy="164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18D682-8E04-90B2-09A8-63B6F7368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276450"/>
            <a:ext cx="1420314" cy="946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7DA8B4-E255-7531-13F8-1F219772D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568" y="3270553"/>
            <a:ext cx="1420314" cy="94687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587EDDE-E777-2C9E-8D5F-1C2101A61955}"/>
              </a:ext>
            </a:extLst>
          </p:cNvPr>
          <p:cNvSpPr/>
          <p:nvPr/>
        </p:nvSpPr>
        <p:spPr>
          <a:xfrm>
            <a:off x="2143721" y="3659365"/>
            <a:ext cx="907869" cy="2513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AAD7A-B3AA-FE1A-F813-A4E840B56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18601">
            <a:off x="2168461" y="4022029"/>
            <a:ext cx="777240" cy="4242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990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הפרדת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לסתות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284154" y="1850231"/>
            <a:ext cx="4478845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4073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מזהה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"מרווח" (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רצף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ללא שיניים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בגובה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מסוים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כדי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להבדיל בין לסתות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284154" y="2597944"/>
            <a:ext cx="4478846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פיצול התמונה וחיפוש רכיבים בנפרד מעל ומתחת למרווח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265102" y="3345655"/>
            <a:ext cx="4478847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419960" y="3345656"/>
            <a:ext cx="0" cy="595312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50342" y="353615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גישה זו יעילה ומהירה יותר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מאימון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מודלMulti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-class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נפרד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ללסתות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תמונה 10" descr="תמונה שמכילה אומנו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01F6E2-EE53-0615-C6ED-195C9100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21" y="2124845"/>
            <a:ext cx="2633734" cy="1755823"/>
          </a:xfrm>
          <a:prstGeom prst="rect">
            <a:avLst/>
          </a:prstGeom>
        </p:spPr>
      </p:pic>
      <p:pic>
        <p:nvPicPr>
          <p:cNvPr id="13" name="תמונה 12" descr="תמונה שמכילה שן, שיניים, תקריב, לשו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3B1644-7FA0-382E-1E1B-789FD9C22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590" y="299948"/>
            <a:ext cx="2211124" cy="1474083"/>
          </a:xfrm>
          <a:prstGeom prst="rect">
            <a:avLst/>
          </a:prstGeom>
        </p:spPr>
      </p:pic>
      <p:pic>
        <p:nvPicPr>
          <p:cNvPr id="15" name="תמונה 14" descr="תמונה שמכילה 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944073B-BA82-5E88-7377-F622536D8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65" y="195367"/>
            <a:ext cx="2625172" cy="17501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60043" y="0"/>
            <a:ext cx="598474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מציאת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רקמת החניכיים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970782"/>
            <a:ext cx="8382000" cy="839093"/>
          </a:xfrm>
          <a:prstGeom prst="roundRect">
            <a:avLst>
              <a:gd name="adj" fmla="val 9081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161282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במקרה </a:t>
            </a:r>
            <a:r>
              <a:rPr lang="en-US" sz="1050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</a:t>
            </a:r>
            <a:r>
              <a:rPr lang="he-IL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רכיבי</a:t>
            </a: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11480" y="2405063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משחירים את המרווח ביניהם ושומרים פיקסלים קרובים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981325"/>
            <a:ext cx="8382000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11480" y="3171825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במקרה של רכיב יחיד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11480" y="34156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חישוב "גוף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קמור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מינימלי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(Convex Hull)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endParaRPr lang="en-US" sz="11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2566" y="3810"/>
            <a:ext cx="508120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שיטת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הגוף הקמור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150580" y="1728341"/>
            <a:ext cx="4612419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1884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בודקים היכן יש יותר "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שטח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ריק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בתוך הגוף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הקמור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למעלה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למטה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72566" y="2476054"/>
            <a:ext cx="4890434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6655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ההנחה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11480" y="291033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הגוף הקמור יכיל יותר אזורים ריקים בצד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בגלל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מבנה הקשת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הלסת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4150580" y="3467546"/>
            <a:ext cx="461242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8"/>
              <p:cNvSpPr/>
              <p:nvPr/>
            </p:nvSpPr>
            <p:spPr>
              <a:xfrm>
                <a:off x="4572000" y="3522226"/>
                <a:ext cx="4000500" cy="83909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r" rtl="1">
                  <a:lnSpc>
                    <a:spcPts val="1688"/>
                  </a:lnSpc>
                  <a:buNone/>
                </a:pP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אם יש פער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מובהק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(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מעל66% </a:t>
                </a: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)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לצד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אחד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he-IL" sz="1125" b="0" i="1" smtClean="0">
                        <a:solidFill>
                          <a:srgbClr val="0A2463"/>
                        </a:solidFill>
                        <a:latin typeface="Cambria Math" panose="02040503050406030204" pitchFamily="18" charset="0"/>
                        <a:ea typeface="Arial" pitchFamily="34" charset="-122"/>
                        <a:cs typeface="Arial" pitchFamily="34" charset="-120"/>
                      </a:rPr>
                      <m:t>←</m:t>
                    </m:r>
                  </m:oMath>
                </a14:m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זהו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צד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החניכיים</a:t>
                </a: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.</a:t>
                </a:r>
              </a:p>
              <a:p>
                <a:pPr marL="0" indent="0" algn="r" rtl="1">
                  <a:lnSpc>
                    <a:spcPts val="1688"/>
                  </a:lnSpc>
                  <a:buNone/>
                </a:pP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אחרת, נזהה שיש שתי לסתות </a:t>
                </a:r>
                <a:r>
                  <a:rPr lang="he-IL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במסיכה</a:t>
                </a: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. </a:t>
                </a:r>
                <a:endParaRPr lang="en-US" sz="1125" dirty="0">
                  <a:solidFill>
                    <a:srgbClr val="0A2463"/>
                  </a:solidFill>
                </a:endParaRPr>
              </a:p>
            </p:txBody>
          </p:sp>
        </mc:Choice>
        <mc:Fallback>
          <p:sp>
            <p:nvSpPr>
              <p:cNvPr id="10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22226"/>
                <a:ext cx="4000500" cy="839093"/>
              </a:xfrm>
              <a:prstGeom prst="rect">
                <a:avLst/>
              </a:prstGeom>
              <a:blipFill>
                <a:blip r:embed="rId3"/>
                <a:stretch>
                  <a:fillRect t="-2920" r="-2134"/>
                </a:stretch>
              </a:blipFill>
              <a:ln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תמונה 11" descr="תמונה שמכילה שן, שיניים, לשון, עו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19E4559-C90B-88F8-A066-4EC653FFB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316" y="141335"/>
            <a:ext cx="2323023" cy="1548682"/>
          </a:xfrm>
          <a:prstGeom prst="rect">
            <a:avLst/>
          </a:prstGeom>
        </p:spPr>
      </p:pic>
      <p:pic>
        <p:nvPicPr>
          <p:cNvPr id="14" name="תמונה 13" descr="תמונה שמכילה שחור ו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BB8F265-4F53-B8E8-87A6-1C959CF33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0" y="154150"/>
            <a:ext cx="2323024" cy="1548682"/>
          </a:xfrm>
          <a:prstGeom prst="rect">
            <a:avLst/>
          </a:prstGeom>
        </p:spPr>
      </p:pic>
      <p:pic>
        <p:nvPicPr>
          <p:cNvPr id="16" name="תמונה 15" descr="תמונה שמכילה שן, ניב, שפ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F6B6E0C-E1E6-0D7E-F1B7-57F3BB2E1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42" y="1872332"/>
            <a:ext cx="2942555" cy="19617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6309" y="0"/>
            <a:ext cx="7797873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4: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Gingivitis Segmentation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367130" y="1703040"/>
            <a:ext cx="3395870" cy="645765"/>
          </a:xfrm>
          <a:prstGeom prst="roundRect">
            <a:avLst>
              <a:gd name="adj" fmla="val 11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912590"/>
            <a:ext cx="8122158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85"/>
              </a:lnSpc>
              <a:buNone/>
            </a:pPr>
            <a:r>
              <a:rPr lang="en-US" sz="12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השלב הקריטי: אבחון המחלה בפועל</a:t>
            </a:r>
            <a:endParaRPr lang="en-US" sz="1275" dirty="0"/>
          </a:p>
        </p:txBody>
      </p:sp>
      <p:sp>
        <p:nvSpPr>
          <p:cNvPr id="5" name="Text 3"/>
          <p:cNvSpPr/>
          <p:nvPr/>
        </p:nvSpPr>
        <p:spPr>
          <a:xfrm>
            <a:off x="5367128" y="2501205"/>
            <a:ext cx="3395871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917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מתבצע לאחר בידוד אזור העניין (ROI)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וסינון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 ורקע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880545" y="3248918"/>
            <a:ext cx="3882454" cy="984415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990023" y="3248918"/>
            <a:ext cx="0" cy="98441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50342" y="3439418"/>
            <a:ext cx="812215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האתגר</a:t>
            </a:r>
            <a:endParaRPr lang="en-US" sz="1050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705160" y="3626048"/>
            <a:ext cx="3867339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בחנה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בין רקמה בריאה למודלקת דורשת אבחנה דקה של גוונים ומרקמים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2" name="תמונה 11" descr="תמונה שמכילה שרטוט, שחור ולבן, אומנו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4BC6A49-353E-0132-B376-9BB755A79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155" y="3252167"/>
            <a:ext cx="1307343" cy="871563"/>
          </a:xfrm>
          <a:prstGeom prst="rect">
            <a:avLst/>
          </a:prstGeom>
        </p:spPr>
      </p:pic>
      <p:pic>
        <p:nvPicPr>
          <p:cNvPr id="16" name="תמונה 15" descr="תמונה שמכילה שן, שיניים, אדם, בתוך מב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CF8DC9-B41B-273D-683E-30515C7E0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7" y="1065502"/>
            <a:ext cx="2259372" cy="1506248"/>
          </a:xfrm>
          <a:prstGeom prst="rect">
            <a:avLst/>
          </a:prstGeom>
        </p:spPr>
      </p:pic>
      <p:pic>
        <p:nvPicPr>
          <p:cNvPr id="18" name="תמונה 17" descr="תמונה שמכילה שפה, בשר, אדם, פ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A0C2E1A-1B5C-22C0-E603-D41C8ECB0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1" y="3255805"/>
            <a:ext cx="1301888" cy="86792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A89636-722D-FBF3-3D57-5D8D8611C670}"/>
              </a:ext>
            </a:extLst>
          </p:cNvPr>
          <p:cNvSpPr/>
          <p:nvPr/>
        </p:nvSpPr>
        <p:spPr>
          <a:xfrm>
            <a:off x="2163239" y="3438406"/>
            <a:ext cx="907869" cy="2513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043C94-1156-CC90-EA9A-8A5905ED2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18601">
            <a:off x="2187979" y="3801070"/>
            <a:ext cx="777240" cy="4242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6651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מיקוד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בפרטים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774478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984028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נדרש לזהות שינויים מינוריים באדמומיות ונפיחות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79340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4813" y="2579340"/>
            <a:ext cx="0" cy="63341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79870" y="2788890"/>
            <a:ext cx="8073581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גודל קלט קטן יותר (256×256)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כי אזור החניכיים קטן יותר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381000" y="3384203"/>
            <a:ext cx="8382000" cy="632371"/>
          </a:xfrm>
          <a:prstGeom prst="roundRect">
            <a:avLst>
              <a:gd name="adj" fmla="val 1205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31292" y="3593753"/>
            <a:ext cx="812215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</a:t>
            </a:r>
            <a:r>
              <a:rPr lang="en-US" sz="12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אומן</a:t>
            </a: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למשך30 </a:t>
            </a:r>
            <a:r>
              <a:rPr lang="he-IL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אפוקים</a:t>
            </a:r>
            <a:endParaRPr lang="en-US" sz="1200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7343" y="-2721"/>
            <a:ext cx="4935474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אינטגרציה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סופית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71494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05446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איחוי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טלאיי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החיזוי למפה בינארית מלאה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462659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53159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ביצוע חיתוך (Intersection)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האזור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שזוהה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כ"חניכיים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בשלב 3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381000" y="3210371"/>
            <a:ext cx="8382000" cy="865733"/>
          </a:xfrm>
          <a:prstGeom prst="roundRect">
            <a:avLst>
              <a:gd name="adj" fmla="val 880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04813" y="3210371"/>
            <a:ext cx="0" cy="86573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0058" y="3400871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התוצאה</a:t>
            </a:r>
            <a:endParaRPr lang="en-US" sz="1200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60058" y="3671292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צמצום False Positives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ומניעת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סימון שגוי של שפתיים/לשון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E6F057-D0BE-7D66-B853-3A17F4420E78}"/>
              </a:ext>
            </a:extLst>
          </p:cNvPr>
          <p:cNvSpPr/>
          <p:nvPr/>
        </p:nvSpPr>
        <p:spPr>
          <a:xfrm>
            <a:off x="6505303" y="-2721"/>
            <a:ext cx="230994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מעטפת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UI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755B07-C4A0-642D-1FB3-0845921AF113}"/>
              </a:ext>
            </a:extLst>
          </p:cNvPr>
          <p:cNvSpPr/>
          <p:nvPr/>
        </p:nvSpPr>
        <p:spPr>
          <a:xfrm>
            <a:off x="1380417" y="778329"/>
            <a:ext cx="6696676" cy="4205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BFE76-4AE6-795F-98C4-77152D28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00" y="850175"/>
            <a:ext cx="6579109" cy="40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12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4771" y="0"/>
            <a:ext cx="456628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אתגרים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-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רזולוציה וגודל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926431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926431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20978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סגמנטציה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דורשת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מידע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רב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יותר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ומדויק יותר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מסיווג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616994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616994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ברזולוציה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עצומה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(3000×4000)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דרשו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משאבי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זיכרון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(VRAM)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כבדים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07556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307556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479006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גדלים לא אחידים של תמונות המקור יצרו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מורכבות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ב- 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השלכות המחלה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4321492" y="1558381"/>
            <a:ext cx="4395215" cy="786705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01624" y="1856482"/>
            <a:ext cx="7694676" cy="253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95"/>
              </a:lnSpc>
              <a:buNone/>
            </a:pPr>
            <a:r>
              <a:rPr lang="he-IL" sz="14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אחד מהגורמים העיקריים </a:t>
            </a:r>
            <a:r>
              <a:rPr lang="en-US" sz="1425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לאובדן</a:t>
            </a:r>
            <a:r>
              <a:rPr lang="en-US" sz="14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</a:t>
            </a:r>
            <a:endParaRPr lang="en-US" sz="1425" dirty="0"/>
          </a:p>
        </p:txBody>
      </p:sp>
      <p:sp>
        <p:nvSpPr>
          <p:cNvPr id="6" name="Text 4"/>
          <p:cNvSpPr/>
          <p:nvPr/>
        </p:nvSpPr>
        <p:spPr>
          <a:xfrm>
            <a:off x="4321492" y="2566988"/>
            <a:ext cx="4441507" cy="1099096"/>
          </a:xfrm>
          <a:prstGeom prst="rect">
            <a:avLst/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714375" y="2566988"/>
            <a:ext cx="0" cy="1099096"/>
          </a:xfrm>
          <a:prstGeom prst="line">
            <a:avLst/>
          </a:prstGeom>
          <a:noFill/>
          <a:ln w="57150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59917" y="2833688"/>
            <a:ext cx="7636383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85"/>
              </a:lnSpc>
              <a:spcAft>
                <a:spcPts val="750"/>
              </a:spcAft>
              <a:buNone/>
            </a:pPr>
            <a:r>
              <a:rPr lang="en-US" sz="127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קשר למחלות סיסטמיות</a:t>
            </a:r>
            <a:endParaRPr lang="en-US" sz="1275" dirty="0"/>
          </a:p>
        </p:txBody>
      </p:sp>
      <p:sp>
        <p:nvSpPr>
          <p:cNvPr id="9" name="Text 7"/>
          <p:cNvSpPr/>
          <p:nvPr/>
        </p:nvSpPr>
        <p:spPr>
          <a:xfrm>
            <a:off x="859917" y="3155603"/>
            <a:ext cx="7636383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מחלות כלל גופניות כגון סוכרת ומחלות לב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85800" y="3856583"/>
            <a:ext cx="8077200" cy="773311"/>
          </a:xfrm>
          <a:prstGeom prst="rect">
            <a:avLst/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01624" y="4123283"/>
            <a:ext cx="769467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90"/>
              </a:lnSpc>
              <a:buNone/>
            </a:pPr>
            <a:r>
              <a:rPr lang="en-US" sz="135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חשיבות האבחון המוקדם למניעת נזקים בלתי הפיכים</a:t>
            </a:r>
            <a:endParaRPr lang="en-US" sz="1350" dirty="0"/>
          </a:p>
        </p:txBody>
      </p:sp>
      <p:pic>
        <p:nvPicPr>
          <p:cNvPr id="6146" name="Picture 2" descr="4 Periodontal Disease Stages: What You Need to Know">
            <a:extLst>
              <a:ext uri="{FF2B5EF4-FFF2-40B4-BE49-F238E27FC236}">
                <a16:creationId xmlns:a16="http://schemas.microsoft.com/office/drawing/2014/main" id="{90A3E270-4A5A-9EF4-7B77-64C317B2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8" y="1629668"/>
            <a:ext cx="3484826" cy="19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1421" y="-2721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אתגרי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ם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צילום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850231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0342" y="2040731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חוסר סטנדרטיזציה בזוויות הצילום ובמרחק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597944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50342" y="2788444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שונות גיאומטרית גבוהה מקשה על המודל לזהות תבניות קבועות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345656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50342" y="353615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קושי בהתמודדות עם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אביזרים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אורתודונטיים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(מראות, זונדות)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המסתירים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והשיניים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4507" y="3810"/>
            <a:ext cx="5013144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מדדי הערכה (Metrics)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003986" y="1839367"/>
            <a:ext cx="2759014" cy="960983"/>
          </a:xfrm>
          <a:prstGeom prst="roundRect">
            <a:avLst>
              <a:gd name="adj" fmla="val 7929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210390" y="1839367"/>
            <a:ext cx="0" cy="960983"/>
          </a:xfrm>
          <a:prstGeom prst="line">
            <a:avLst/>
          </a:prstGeom>
          <a:noFill/>
          <a:ln w="47625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99681" y="2067967"/>
            <a:ext cx="803471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IOU </a:t>
            </a:r>
            <a:r>
              <a:rPr lang="he-IL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</a:t>
            </a: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(Intersection Over Union)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99681" y="2357438"/>
            <a:ext cx="8034719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יחס שטח החפיפה בין החיזוי לאמת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589917" y="2980104"/>
            <a:ext cx="3173083" cy="1486259"/>
          </a:xfrm>
          <a:prstGeom prst="roundRect">
            <a:avLst>
              <a:gd name="adj" fmla="val 792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787068" y="2966166"/>
            <a:ext cx="0" cy="1514134"/>
          </a:xfrm>
          <a:prstGeom prst="line">
            <a:avLst/>
          </a:prstGeom>
          <a:noFill/>
          <a:ln w="47625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99681" y="3219450"/>
            <a:ext cx="803471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 Score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900468" y="3517601"/>
            <a:ext cx="263393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מדד רגיש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לאיזון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Precision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Recall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קריטי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למשימות רפואיות</a:t>
            </a:r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8B4F31-01D8-51BD-B856-31151D827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29" y="1589796"/>
            <a:ext cx="4435088" cy="242110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990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תוצאות כמותיות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390984" y="1713161"/>
            <a:ext cx="3372016" cy="870496"/>
          </a:xfrm>
          <a:prstGeom prst="roundRect">
            <a:avLst>
              <a:gd name="adj" fmla="val 8754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520277" y="1713161"/>
            <a:ext cx="0" cy="870496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60058" y="1903661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 שיניים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60058" y="2193131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הצלחה בהפרדה גם בתאורה לא אחידה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857336" y="2774157"/>
            <a:ext cx="2905664" cy="1341983"/>
          </a:xfrm>
          <a:prstGeom prst="roundRect">
            <a:avLst>
              <a:gd name="adj" fmla="val 1282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6055742" y="2774157"/>
            <a:ext cx="0" cy="134198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0058" y="2926556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מודל דלקת חניכיים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055742" y="3330327"/>
            <a:ext cx="2516757" cy="442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חיצונית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נרשמה ירידה קלה אך צפויה, המעידה על יכולת הכללה טובה</a:t>
            </a:r>
            <a:endParaRPr lang="en-US" sz="1125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FA9229-B835-F00B-8C4D-CF37CD22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7" y="506669"/>
            <a:ext cx="3667194" cy="20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ADAB3F9-503E-8CD3-DB6A-B924BDC9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34" y="2734562"/>
            <a:ext cx="2916999" cy="16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תמונה 13" descr="תמונה שמכילה טקסט, קו, עלילה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7696702-67B1-5EDA-A47C-1342867DC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65" y="2686472"/>
            <a:ext cx="2739499" cy="164262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609" y="-2721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ניתוח איכותני ומסקנות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81150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581150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1752600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הפחתת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רעשי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ם: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מנע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סימון שגוי של שפתיים/לשון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271713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271713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443163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רגישות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זיהוי דלקות עדינות בשלבים התחלתיים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2962275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91668" y="3133725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הוכח כי ניתן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להשתמש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ב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Deep Learning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לאבחון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מדויק ללא ציוד הדמיה יקר</a:t>
            </a:r>
            <a:endParaRPr lang="en-US" sz="1125" dirty="0"/>
          </a:p>
        </p:txBody>
      </p:sp>
      <p:sp>
        <p:nvSpPr>
          <p:cNvPr id="12" name="Text 10"/>
          <p:cNvSpPr/>
          <p:nvPr/>
        </p:nvSpPr>
        <p:spPr>
          <a:xfrm>
            <a:off x="391668" y="3824288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endParaRPr lang="en-US" sz="11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F514A3-A012-1806-A76C-157AB83CF215}"/>
              </a:ext>
            </a:extLst>
          </p:cNvPr>
          <p:cNvSpPr/>
          <p:nvPr/>
        </p:nvSpPr>
        <p:spPr>
          <a:xfrm>
            <a:off x="4491609" y="-2721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מקורות</a:t>
            </a:r>
            <a:endParaRPr lang="en-US" sz="36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A5F0BB5D-B708-5C10-B982-2630AC843B70}"/>
              </a:ext>
            </a:extLst>
          </p:cNvPr>
          <p:cNvSpPr/>
          <p:nvPr/>
        </p:nvSpPr>
        <p:spPr>
          <a:xfrm>
            <a:off x="381000" y="2271713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AF82C5F-1848-84AA-5803-44424A7BE006}"/>
              </a:ext>
            </a:extLst>
          </p:cNvPr>
          <p:cNvSpPr txBox="1"/>
          <p:nvPr/>
        </p:nvSpPr>
        <p:spPr>
          <a:xfrm>
            <a:off x="636104" y="2377440"/>
            <a:ext cx="8014915" cy="2662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Zhou Z, </a:t>
            </a:r>
            <a:r>
              <a:rPr lang="en-US" sz="1130" dirty="0" err="1">
                <a:latin typeface="Arial" panose="020B0604020202020204" pitchFamily="34" charset="0"/>
                <a:cs typeface="Arial" panose="020B0604020202020204" pitchFamily="34" charset="0"/>
              </a:rPr>
              <a:t>Siddiquee</a:t>
            </a:r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 MMR, Tajbakhsh N, Liang J. </a:t>
            </a:r>
            <a:r>
              <a:rPr lang="en-US" sz="1130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++: a nested U-Net architecture for medical image segmentation.</a:t>
            </a:r>
            <a:endParaRPr lang="he-IL" sz="11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4DC87104-A607-BB69-48D0-372C2524AE06}"/>
              </a:ext>
            </a:extLst>
          </p:cNvPr>
          <p:cNvSpPr/>
          <p:nvPr/>
        </p:nvSpPr>
        <p:spPr>
          <a:xfrm>
            <a:off x="381000" y="1359694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C3707F4-D158-A099-2BB6-BDF58CCC91C0}"/>
              </a:ext>
            </a:extLst>
          </p:cNvPr>
          <p:cNvSpPr txBox="1"/>
          <p:nvPr/>
        </p:nvSpPr>
        <p:spPr>
          <a:xfrm>
            <a:off x="636104" y="1423283"/>
            <a:ext cx="7784327" cy="2662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30" dirty="0" err="1">
                <a:latin typeface="Arial" panose="020B0604020202020204" pitchFamily="34" charset="0"/>
                <a:cs typeface="Arial" panose="020B0604020202020204" pitchFamily="34" charset="0"/>
              </a:rPr>
              <a:t>Ronneberger</a:t>
            </a:r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 O, Fischer P, Brox T. U-Net: convolutional networks for biomedical image segmentation</a:t>
            </a:r>
            <a:endParaRPr lang="he-IL" sz="11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184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B8B2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248150" y="734318"/>
            <a:ext cx="952500" cy="57150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25986" y="1210568"/>
            <a:ext cx="119682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סיכום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2561927" y="2201168"/>
            <a:ext cx="4324796" cy="131058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858149" y="2201168"/>
            <a:ext cx="0" cy="1310580"/>
          </a:xfrm>
          <a:prstGeom prst="line">
            <a:avLst/>
          </a:prstGeom>
          <a:noFill/>
          <a:ln w="57150">
            <a:solidFill>
              <a:srgbClr val="FB8B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830147" y="2505968"/>
            <a:ext cx="373120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spcAft>
                <a:spcPts val="1200"/>
              </a:spcAft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המערכת מספקת כלי עזר אובייקטיבי לרופא השיניים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2830147" y="2932658"/>
            <a:ext cx="373120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16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מאפשרת "</a:t>
            </a:r>
            <a:r>
              <a:rPr lang="en-US" sz="13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דעה</a:t>
            </a: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שנייה</a:t>
            </a:r>
            <a:r>
              <a:rPr lang="he-IL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ותיעוד עקבי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4155" y="65315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האבחון המסורתי כיום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3770" y="1828599"/>
            <a:ext cx="7989897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70332" y="2000048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מסתמך בעיקר על </a:t>
            </a:r>
            <a:r>
              <a:rPr lang="en-US" sz="1125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חזותית</a:t>
            </a: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ידנית של רופא השיניים</a:t>
            </a:r>
            <a:endParaRPr lang="en-US" sz="1125" b="1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83770" y="2495550"/>
            <a:ext cx="7989898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91668" y="2667000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כולל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מדידת עומק כיסים (Probing Depth)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783770" y="3209517"/>
            <a:ext cx="7968561" cy="800100"/>
          </a:xfrm>
          <a:prstGeom prst="roundRect">
            <a:avLst>
              <a:gd name="adj" fmla="val 9524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91668" y="3357563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40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בחינת סימנים קליניים</a:t>
            </a:r>
            <a:endParaRPr lang="en-US" sz="1400" b="1" dirty="0">
              <a:solidFill>
                <a:srgbClr val="D81E5B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391668" y="3614738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דימום</a:t>
            </a: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en-US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אדמומיות</a:t>
            </a: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ונפיחות</a:t>
            </a:r>
            <a:endParaRPr lang="en-US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381E8-1A05-6C19-93A5-0AD7879D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05" y="97083"/>
            <a:ext cx="3059204" cy="1670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9560" y="0"/>
            <a:ext cx="466344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חסרונות השיטה הקיימת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20130"/>
            <a:ext cx="8343356" cy="542925"/>
          </a:xfrm>
          <a:prstGeom prst="roundRect">
            <a:avLst>
              <a:gd name="adj" fmla="val 1403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520700" y="1520130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19644" y="1691579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תהליך סובייקטיבי התלוי בבודק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215455"/>
            <a:ext cx="8382000" cy="542925"/>
          </a:xfrm>
          <a:prstGeom prst="roundRect">
            <a:avLst>
              <a:gd name="adj" fmla="val 1403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215455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386905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גוזל זמן רב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2891730"/>
            <a:ext cx="8382000" cy="542925"/>
          </a:xfrm>
          <a:prstGeom prst="roundRect">
            <a:avLst>
              <a:gd name="adj" fmla="val 1403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2891730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063180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רגיש לטעויות אנוש הנובעות מעייפות או חוסר ניסיון</a:t>
            </a:r>
            <a:endParaRPr lang="en-US" sz="1125" dirty="0"/>
          </a:p>
        </p:txBody>
      </p:sp>
      <p:sp>
        <p:nvSpPr>
          <p:cNvPr id="12" name="Text 10"/>
          <p:cNvSpPr/>
          <p:nvPr/>
        </p:nvSpPr>
        <p:spPr>
          <a:xfrm>
            <a:off x="400050" y="3644205"/>
            <a:ext cx="8382000" cy="607665"/>
          </a:xfrm>
          <a:prstGeom prst="roundRect">
            <a:avLst>
              <a:gd name="adj" fmla="val 1254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 algn="r" rtl="1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11480" y="3834705"/>
            <a:ext cx="8161020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85"/>
              </a:lnSpc>
              <a:buNone/>
            </a:pPr>
            <a:r>
              <a:rPr lang="en-US" sz="127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המסקנה</a:t>
            </a:r>
            <a:r>
              <a:rPr lang="he-IL" sz="127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27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קיים צורך בכלי אבחון אובייקטיבי ומדויק</a:t>
            </a:r>
            <a:endParaRPr lang="en-US" sz="12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4155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הפתרון הטכנולוגי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305908" y="1705421"/>
            <a:ext cx="5457092" cy="884783"/>
          </a:xfrm>
          <a:prstGeom prst="roundRect">
            <a:avLst>
              <a:gd name="adj" fmla="val 861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3387856" y="1705421"/>
            <a:ext cx="0" cy="88478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60058" y="1895921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ראייה ממוחשבת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60058" y="2185392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ביצוע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סגמנטציה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חלוקה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למחלקות ברמת הפיקסל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3305908" y="2742605"/>
            <a:ext cx="5457092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11480" y="29331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זיהוי ותיחום גבולות המחלה בצורה חדה וברורה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267287" y="3490317"/>
            <a:ext cx="8495713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11480" y="3680817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הפרדה בין אזורים פתולוגיים לרקמות בריאות</a:t>
            </a:r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46F44-D432-5ED4-052E-37BC4ACB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9" y="1743470"/>
            <a:ext cx="2852597" cy="16445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3655" y="246553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היתרון הקליני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4073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אינדיקציה חזותית ומיקום מדויק של הדלקת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איתור תבניות מורכבות שאינן נראות לעין האנושית בקלות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04813" y="3345656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0058" y="353615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ניצול כוח החישוב של רשתות נוירונים לשיפור הדיוק</a:t>
            </a:r>
            <a:endParaRPr lang="en-US" sz="11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1267" y="-9253"/>
            <a:ext cx="4721733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מטרות העל והסגמנטציה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33971"/>
            <a:ext cx="8382000" cy="884783"/>
          </a:xfrm>
          <a:prstGeom prst="roundRect">
            <a:avLst>
              <a:gd name="adj" fmla="val 861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724471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מטרת העל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11480" y="2013942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600"/>
              </a:spcBef>
              <a:buNone/>
            </a:pP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פיתוח מודל למידת מכונה לזיהוי וסימון אוטומטי של אזורים פתולוגיים</a:t>
            </a:r>
            <a:endParaRPr lang="en-US" sz="1125" dirty="0"/>
          </a:p>
        </p:txBody>
      </p:sp>
      <p:sp>
        <p:nvSpPr>
          <p:cNvPr id="6" name="Text 4"/>
          <p:cNvSpPr/>
          <p:nvPr/>
        </p:nvSpPr>
        <p:spPr>
          <a:xfrm>
            <a:off x="381000" y="2552105"/>
            <a:ext cx="8382000" cy="1704975"/>
          </a:xfrm>
          <a:prstGeom prst="roundRect">
            <a:avLst>
              <a:gd name="adj" fmla="val 446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91668" y="2723555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פיתוח אלגוריתם סגמנטציה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552450" y="2980730"/>
            <a:ext cx="8039100" cy="1104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סיווג כל פיקסל בתמונה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זיהוי מדויק של קו החניכיים (Gingival Margin)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בידוד אזורים המראים סימני דלקת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שיתוף פעולה מחקרי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685800" y="1549747"/>
            <a:ext cx="8077200" cy="902940"/>
          </a:xfrm>
          <a:prstGeom prst="rect">
            <a:avLst/>
          </a:prstGeom>
          <a:solidFill>
            <a:srgbClr val="D81E5B"/>
          </a:solidFill>
          <a:ln/>
          <a:effectLst>
            <a:outerShdw blurRad="1143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18972" y="1854547"/>
            <a:ext cx="7539228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10"/>
              </a:lnSpc>
              <a:buNone/>
            </a:pPr>
            <a:r>
              <a:rPr lang="en-US" sz="16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הפרויקט נעשה בשיתוף פעולה מחקרי הדוק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685800" y="2681288"/>
            <a:ext cx="8077200" cy="883890"/>
          </a:xfrm>
          <a:prstGeom prst="rect">
            <a:avLst/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41248" y="2986088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60"/>
              </a:lnSpc>
              <a:buNone/>
            </a:pPr>
            <a:r>
              <a:rPr lang="en-US" sz="1350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שותפות עם רופאי שיניים מומחים לקבלת דאטה והנחיה קלינית</a:t>
            </a:r>
            <a:endParaRPr lang="en-US" sz="1350" dirty="0">
              <a:solidFill>
                <a:srgbClr val="0A2463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685800" y="3793778"/>
            <a:ext cx="8077200" cy="876300"/>
          </a:xfrm>
          <a:prstGeom prst="rect">
            <a:avLst/>
          </a:prstGeom>
          <a:solidFill>
            <a:srgbClr val="E8F4F8"/>
          </a:solidFill>
          <a:ln/>
          <a:effectLst>
            <a:outerShdw blurRad="1143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918972" y="4098578"/>
            <a:ext cx="75392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המטרה</a:t>
            </a:r>
            <a:r>
              <a:rPr lang="en-US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he-IL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5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שילוב</a:t>
            </a:r>
            <a:r>
              <a:rPr lang="en-US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ידע רפואי עם יכולות למידה עמוקה</a:t>
            </a:r>
            <a:endParaRPr lang="en-US" sz="15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</TotalTime>
  <Words>1167</Words>
  <Application>Microsoft Office PowerPoint</Application>
  <PresentationFormat>On-screen Show (16:9)</PresentationFormat>
  <Paragraphs>208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Cambria Math</vt:lpstr>
      <vt:lpstr>Georgia</vt:lpstr>
      <vt:lpstr>Tw Cen MT</vt:lpstr>
      <vt:lpstr>Tw Cen MT Condensed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Gingivitis Detection - Enhanced Design</dc:title>
  <dc:subject>PptxGenJS Presentation</dc:subject>
  <dc:creator>Amir Ezra Sorni &amp; Daniel Yehoshua</dc:creator>
  <cp:lastModifiedBy>Amir Sorani</cp:lastModifiedBy>
  <cp:revision>60</cp:revision>
  <dcterms:created xsi:type="dcterms:W3CDTF">2025-12-10T15:10:01Z</dcterms:created>
  <dcterms:modified xsi:type="dcterms:W3CDTF">2025-12-29T15:35:44Z</dcterms:modified>
</cp:coreProperties>
</file>